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Montserrat"/>
      <p:regular r:id="rId13"/>
      <p:bold r:id="rId14"/>
      <p:italic r:id="rId15"/>
      <p:boldItalic r:id="rId16"/>
    </p:embeddedFont>
    <p:embeddedFont>
      <p:font typeface="Lato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Montserrat-regular.fntdata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Montserrat-italic.fntdata"/><Relationship Id="rId14" Type="http://schemas.openxmlformats.org/officeDocument/2006/relationships/font" Target="fonts/Montserrat-bold.fntdata"/><Relationship Id="rId17" Type="http://schemas.openxmlformats.org/officeDocument/2006/relationships/font" Target="fonts/Lato-regular.fntdata"/><Relationship Id="rId16" Type="http://schemas.openxmlformats.org/officeDocument/2006/relationships/font" Target="fonts/Montserrat-bold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ato-italic.fntdata"/><Relationship Id="rId6" Type="http://schemas.openxmlformats.org/officeDocument/2006/relationships/slide" Target="slides/slide1.xml"/><Relationship Id="rId18" Type="http://schemas.openxmlformats.org/officeDocument/2006/relationships/font" Target="fonts/Lato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28b88e74705_0_2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28b88e74705_0_2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28b88e74705_0_2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28b88e74705_0_2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28b88e74705_0_2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28b88e74705_0_2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8b88e74705_0_2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28b88e74705_0_2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26a7fab7b62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26a7fab7b62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28b88e74705_0_2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28b88e74705_0_2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fmla="val 0" name="adj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fmla="val 58774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5" name="Google Shape;125;p11"/>
          <p:cNvSpPr txBox="1"/>
          <p:nvPr>
            <p:ph hasCustomPrompt="1" type="title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/>
          <p:nvPr>
            <p:ph idx="1" type="body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7" name="Google Shape;1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1" name="Google Shape;21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9" name="Google Shape;39;p3"/>
          <p:cNvSpPr txBox="1"/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0" name="Google Shape;40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6" name="Google Shape;46;p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3" name="Google Shape;53;p5"/>
          <p:cNvSpPr txBox="1"/>
          <p:nvPr>
            <p:ph idx="1" type="body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2" type="body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" name="Google Shape;60;p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1" name="Google Shape;6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7"/>
          <p:cNvSpPr txBox="1"/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8" name="Google Shape;6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9" name="Google Shape;89;p8"/>
          <p:cNvSpPr txBox="1"/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0" name="Google Shape;9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9"/>
          <p:cNvSpPr txBox="1"/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6" name="Google Shape;96;p9"/>
          <p:cNvSpPr txBox="1"/>
          <p:nvPr>
            <p:ph idx="1" type="subTitle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97" name="Google Shape;97;p9"/>
          <p:cNvSpPr txBox="1"/>
          <p:nvPr>
            <p:ph idx="2" type="body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10"/>
          <p:cNvSpPr txBox="1"/>
          <p:nvPr>
            <p:ph idx="1" type="body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4" name="Google Shape;10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focus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www.hampergifts.co.u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"/>
          <p:cNvSpPr txBox="1"/>
          <p:nvPr>
            <p:ph type="ctrTitle"/>
          </p:nvPr>
        </p:nvSpPr>
        <p:spPr>
          <a:xfrm>
            <a:off x="3032400" y="1637325"/>
            <a:ext cx="5881200" cy="210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930">
                <a:latin typeface="Calibri"/>
                <a:ea typeface="Calibri"/>
                <a:cs typeface="Calibri"/>
                <a:sym typeface="Calibri"/>
              </a:rPr>
              <a:t>Ultimate Beginners Guide To Christmas Gift Hampers For Employees</a:t>
            </a:r>
            <a:endParaRPr b="1" sz="393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93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93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93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b="1" sz="393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4"/>
          <p:cNvSpPr txBox="1"/>
          <p:nvPr>
            <p:ph type="title"/>
          </p:nvPr>
        </p:nvSpPr>
        <p:spPr>
          <a:xfrm>
            <a:off x="1316975" y="393750"/>
            <a:ext cx="7662300" cy="81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000">
                <a:latin typeface="Calibri"/>
                <a:ea typeface="Calibri"/>
                <a:cs typeface="Calibri"/>
                <a:sym typeface="Calibri"/>
              </a:rPr>
              <a:t>Understanding Your Audience</a:t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14"/>
          <p:cNvSpPr txBox="1"/>
          <p:nvPr>
            <p:ph idx="1" type="body"/>
          </p:nvPr>
        </p:nvSpPr>
        <p:spPr>
          <a:xfrm>
            <a:off x="1194150" y="13078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latin typeface="Calibri"/>
                <a:ea typeface="Calibri"/>
                <a:cs typeface="Calibri"/>
                <a:sym typeface="Calibri"/>
              </a:rPr>
              <a:t>To create meaningful Christmas gift hampers for employees, it's essential to understand your audience. Consider their individual preferences, dietary restrictions, and cultural backgrounds by conducting a survey or informal check-ins. 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000">
                <a:latin typeface="Calibri"/>
                <a:ea typeface="Calibri"/>
                <a:cs typeface="Calibri"/>
                <a:sym typeface="Calibri"/>
              </a:rPr>
              <a:t>Setting A Budget</a:t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15"/>
          <p:cNvSpPr txBox="1"/>
          <p:nvPr>
            <p:ph idx="1" type="body"/>
          </p:nvPr>
        </p:nvSpPr>
        <p:spPr>
          <a:xfrm>
            <a:off x="1297500" y="1307850"/>
            <a:ext cx="7038900" cy="317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2000">
                <a:latin typeface="Calibri"/>
                <a:ea typeface="Calibri"/>
                <a:cs typeface="Calibri"/>
                <a:sym typeface="Calibri"/>
              </a:rPr>
              <a:t>Establishing a budget is crucial when planning Christmas gift hampers. Determine a reasonable cost per hamper while also accounting for additional expenses like packaging and shipping. Finding a balance between quality and quantity allows you to provide thoughtful gifts without overspending, ensuring that each hamper feels generous and well-considered.	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6"/>
          <p:cNvSpPr txBox="1"/>
          <p:nvPr>
            <p:ph type="title"/>
          </p:nvPr>
        </p:nvSpPr>
        <p:spPr>
          <a:xfrm>
            <a:off x="1295425" y="405075"/>
            <a:ext cx="7550400" cy="119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000">
                <a:latin typeface="Calibri"/>
                <a:ea typeface="Calibri"/>
                <a:cs typeface="Calibri"/>
                <a:sym typeface="Calibri"/>
              </a:rPr>
              <a:t>Choosing The Right Items</a:t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16"/>
          <p:cNvSpPr txBox="1"/>
          <p:nvPr>
            <p:ph idx="1" type="body"/>
          </p:nvPr>
        </p:nvSpPr>
        <p:spPr>
          <a:xfrm>
            <a:off x="1245325" y="1343325"/>
            <a:ext cx="7038900" cy="27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2000">
                <a:latin typeface="Calibri"/>
                <a:ea typeface="Calibri"/>
                <a:cs typeface="Calibri"/>
                <a:sym typeface="Calibri"/>
              </a:rPr>
              <a:t>Select a variety of items for your hampers that cater to different tastes and preferences. Personalized gifts, gourmet food items, wellness products, and fun office supplies can make for a delightful mix. 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7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000">
                <a:latin typeface="Calibri"/>
                <a:ea typeface="Calibri"/>
                <a:cs typeface="Calibri"/>
                <a:sym typeface="Calibri"/>
              </a:rPr>
              <a:t>Presentation Matters</a:t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17"/>
          <p:cNvSpPr txBox="1"/>
          <p:nvPr>
            <p:ph idx="1" type="body"/>
          </p:nvPr>
        </p:nvSpPr>
        <p:spPr>
          <a:xfrm>
            <a:off x="1297500" y="13078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latin typeface="Calibri"/>
                <a:ea typeface="Calibri"/>
                <a:cs typeface="Calibri"/>
                <a:sym typeface="Calibri"/>
              </a:rPr>
              <a:t>The presentation of your gift hampers plays a significant role in their overall appeal. Choose attractive baskets or boxes that reflect the holiday spirit and use festive wrapping materials to enhance their visual impact. 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8"/>
          <p:cNvSpPr txBox="1"/>
          <p:nvPr>
            <p:ph type="title"/>
          </p:nvPr>
        </p:nvSpPr>
        <p:spPr>
          <a:xfrm>
            <a:off x="1211725" y="393750"/>
            <a:ext cx="75690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000">
                <a:latin typeface="Calibri"/>
                <a:ea typeface="Calibri"/>
                <a:cs typeface="Calibri"/>
                <a:sym typeface="Calibri"/>
              </a:rPr>
              <a:t>Logistics Of Delivery</a:t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18"/>
          <p:cNvSpPr txBox="1"/>
          <p:nvPr>
            <p:ph idx="1" type="body"/>
          </p:nvPr>
        </p:nvSpPr>
        <p:spPr>
          <a:xfrm>
            <a:off x="1297500" y="1307850"/>
            <a:ext cx="7038900" cy="295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2000">
                <a:latin typeface="Calibri"/>
                <a:ea typeface="Calibri"/>
                <a:cs typeface="Calibri"/>
                <a:sym typeface="Calibri"/>
              </a:rPr>
              <a:t>Planning the logistics of delivery is essential for ensuring that employees receive their hampers in a timely manner. Aim to distribute the hampers in early to mid-December, and decide whether to hand them out in person or ship them directly to employees’ homes.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9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000">
                <a:latin typeface="Calibri"/>
                <a:ea typeface="Calibri"/>
                <a:cs typeface="Calibri"/>
                <a:sym typeface="Calibri"/>
              </a:rPr>
              <a:t>Thank You</a:t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19"/>
          <p:cNvSpPr txBox="1"/>
          <p:nvPr>
            <p:ph idx="1" type="body"/>
          </p:nvPr>
        </p:nvSpPr>
        <p:spPr>
          <a:xfrm>
            <a:off x="1297500" y="16289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b="1" lang="en-GB" sz="2100">
                <a:latin typeface="Calibri"/>
                <a:ea typeface="Calibri"/>
                <a:cs typeface="Calibri"/>
                <a:sym typeface="Calibri"/>
              </a:rPr>
              <a:t>Website:</a:t>
            </a:r>
            <a:r>
              <a:rPr lang="en-GB" sz="180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8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https://www.hampergifts.co.uk/</a:t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